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Roboto Mono"/>
      <p:regular r:id="rId34"/>
      <p:bold r:id="rId35"/>
      <p:italic r:id="rId36"/>
      <p:boldItalic r:id="rId37"/>
    </p:embeddedFont>
    <p:embeddedFont>
      <p:font typeface="Spectral ExtraBold"/>
      <p:bold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Mono-bold.fntdata"/><Relationship Id="rId12" Type="http://schemas.openxmlformats.org/officeDocument/2006/relationships/slide" Target="slides/slide7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2.xml"/><Relationship Id="rId39" Type="http://schemas.openxmlformats.org/officeDocument/2006/relationships/font" Target="fonts/SpectralExtraBold-boldItalic.fntdata"/><Relationship Id="rId16" Type="http://schemas.openxmlformats.org/officeDocument/2006/relationships/slide" Target="slides/slide11.xml"/><Relationship Id="rId38" Type="http://schemas.openxmlformats.org/officeDocument/2006/relationships/font" Target="fonts/SpectralExtraBold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82b9b32fb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582b9b32fb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82b9b32fb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582b9b32fb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82b9b32fb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582b9b32fb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d9379252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d9379252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8d9d113a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8d9d113a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69e1cfba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69e1cfba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69e1cfba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69e1cfba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2cb7a0a5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2cb7a0a5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61a0508628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61a0508628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חוזקות ובעיות של ביג דאטה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1a0508628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1a0508628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חוזקות ובעיות של ביג דאטה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1a0508628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1a0508628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חוזקות ובעיות של ביג דאטה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1a0508628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1a0508628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חוזקות ובעיות של ביג דאטה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61a0508628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61a0508628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חוזקות ובעיות של ביג דאטה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61a050862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61a050862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חוזקות ובעיות של ביג דאטה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1a0508628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61a0508628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חוזקות ובעיות של ביג דאטה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2cb7a0a5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2cb7a0a5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חוזקות ובעיות של ביג דאטה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1a05086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61a05086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1a050862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61a050862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1a050862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61a050862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1a0508628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61a0508628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1a0508628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61a0508628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177125" y="132850"/>
            <a:ext cx="5169900" cy="85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73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Spectral ExtraBold"/>
                <a:ea typeface="Spectral ExtraBold"/>
                <a:cs typeface="Spectral ExtraBold"/>
                <a:sym typeface="Spectral ExtraBold"/>
              </a:rPr>
              <a:t>DATA SCIENCE</a:t>
            </a:r>
            <a:endParaRPr sz="3600">
              <a:solidFill>
                <a:srgbClr val="FFFFFF"/>
              </a:solidFill>
              <a:latin typeface="Spectral ExtraBold"/>
              <a:ea typeface="Spectral ExtraBold"/>
              <a:cs typeface="Spectral ExtraBold"/>
              <a:sym typeface="Spectral ExtraBold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09975" y="1749100"/>
            <a:ext cx="3830400" cy="1317300"/>
          </a:xfrm>
          <a:prstGeom prst="roundRect">
            <a:avLst>
              <a:gd fmla="val 16667" name="adj"/>
            </a:avLst>
          </a:prstGeom>
          <a:solidFill>
            <a:srgbClr val="FFFFFF">
              <a:alpha val="730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</p:txBody>
      </p:sp>
      <p:sp>
        <p:nvSpPr>
          <p:cNvPr id="13" name="Google Shape;13;p2"/>
          <p:cNvSpPr/>
          <p:nvPr/>
        </p:nvSpPr>
        <p:spPr>
          <a:xfrm>
            <a:off x="309975" y="3345925"/>
            <a:ext cx="3830400" cy="1317300"/>
          </a:xfrm>
          <a:prstGeom prst="roundRect">
            <a:avLst>
              <a:gd fmla="val 16667" name="adj"/>
            </a:avLst>
          </a:prstGeom>
          <a:solidFill>
            <a:srgbClr val="FFFFFF">
              <a:alpha val="730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3">
  <p:cSld name="CUSTOM_6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1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1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1"/>
          <p:cNvSpPr/>
          <p:nvPr/>
        </p:nvSpPr>
        <p:spPr>
          <a:xfrm>
            <a:off x="6062925" y="3090450"/>
            <a:ext cx="25605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1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1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1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1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" name="Google Shape;8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4">
  <p:cSld name="CUSTOM_7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2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2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2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2"/>
          <p:cNvSpPr/>
          <p:nvPr/>
        </p:nvSpPr>
        <p:spPr>
          <a:xfrm>
            <a:off x="6084800" y="4002600"/>
            <a:ext cx="25386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2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2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2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S-Title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S-Text">
  <p:cSld name="SECTION_HEADER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5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301350" y="1058075"/>
            <a:ext cx="8541300" cy="3907800"/>
          </a:xfrm>
          <a:prstGeom prst="roundRect">
            <a:avLst>
              <a:gd fmla="val 758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-tabs">
  <p:cSld name="SECTION_HEADER_1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301350" y="10307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301350" y="17165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301350" y="24023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301350" y="3088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301350" y="37739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301350" y="44597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tabs">
  <p:cSld name="SECTION_HEADER_1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301350" y="1183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7"/>
          <p:cNvSpPr/>
          <p:nvPr/>
        </p:nvSpPr>
        <p:spPr>
          <a:xfrm>
            <a:off x="301350" y="1945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301350" y="2707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301350" y="3469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301350" y="4231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-tabs">
  <p:cSld name="SECTION_HEADER_1_1_1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>
            <a:off x="301350" y="12593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301350" y="22499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301350" y="32405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301350" y="4231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1">
  <p:cSld name="CUSTOM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6154950" y="1321050"/>
            <a:ext cx="24684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9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9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9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9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9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" name="Google Shape;64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2">
  <p:cSld name="CUSTOM_5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0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0"/>
          <p:cNvSpPr/>
          <p:nvPr/>
        </p:nvSpPr>
        <p:spPr>
          <a:xfrm>
            <a:off x="6095750" y="2203800"/>
            <a:ext cx="25278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0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0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0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0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0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b="1"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b="1"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torvalds/linux" TargetMode="External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9" Type="http://schemas.openxmlformats.org/officeDocument/2006/relationships/image" Target="../media/image17.png"/><Relationship Id="rId5" Type="http://schemas.openxmlformats.org/officeDocument/2006/relationships/image" Target="../media/image16.png"/><Relationship Id="rId6" Type="http://schemas.openxmlformats.org/officeDocument/2006/relationships/image" Target="../media/image12.png"/><Relationship Id="rId7" Type="http://schemas.openxmlformats.org/officeDocument/2006/relationships/image" Target="../media/image3.png"/><Relationship Id="rId8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png"/><Relationship Id="rId4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Relationship Id="rId4" Type="http://schemas.openxmlformats.org/officeDocument/2006/relationships/image" Target="../media/image29.png"/><Relationship Id="rId5" Type="http://schemas.openxmlformats.org/officeDocument/2006/relationships/hyperlink" Target="https://pandorafms.com/blog/nosql-databases-the-definitive-guide/" TargetMode="External"/><Relationship Id="rId6" Type="http://schemas.openxmlformats.org/officeDocument/2006/relationships/hyperlink" Target="https://www.agiratech.com/the-key-differences-between-sql-and-nosql-database/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hub.docker.com/" TargetMode="External"/><Relationship Id="rId4" Type="http://schemas.openxmlformats.org/officeDocument/2006/relationships/hyperlink" Target="https://hub.docker.com/r/kaixhin/cuda-caffe/~/dockerfile/" TargetMode="External"/><Relationship Id="rId5" Type="http://schemas.openxmlformats.org/officeDocument/2006/relationships/hyperlink" Target="https://hub.docker.com/r/kaixhin/cuda-caffe/~/dockerfile/" TargetMode="External"/><Relationship Id="rId6" Type="http://schemas.openxmlformats.org/officeDocument/2006/relationships/hyperlink" Target="https://hub.docker.com/" TargetMode="External"/><Relationship Id="rId7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9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/>
          <p:nvPr/>
        </p:nvSpPr>
        <p:spPr>
          <a:xfrm>
            <a:off x="540050" y="1815275"/>
            <a:ext cx="3376200" cy="11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" sz="3000">
                <a:solidFill>
                  <a:srgbClr val="073763"/>
                </a:solidFill>
              </a:rPr>
              <a:t>Tools used in Data Science</a:t>
            </a:r>
            <a:endParaRPr b="1" i="0" sz="30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3"/>
          <p:cNvSpPr/>
          <p:nvPr/>
        </p:nvSpPr>
        <p:spPr>
          <a:xfrm>
            <a:off x="455725" y="3440875"/>
            <a:ext cx="3600600" cy="1121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3000">
                <a:solidFill>
                  <a:srgbClr val="073763"/>
                </a:solidFill>
              </a:rPr>
              <a:t>Tomas Karpati MD</a:t>
            </a:r>
            <a:endParaRPr b="1" sz="3000">
              <a:solidFill>
                <a:srgbClr val="073763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1600">
                <a:solidFill>
                  <a:srgbClr val="073763"/>
                </a:solidFill>
              </a:rPr>
              <a:t>tc.datascience</a:t>
            </a:r>
            <a:r>
              <a:rPr b="1" i="0" lang="en" sz="16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b="1" lang="en" sz="1600">
                <a:solidFill>
                  <a:srgbClr val="073763"/>
                </a:solidFill>
              </a:rPr>
              <a:t>gmail</a:t>
            </a:r>
            <a:r>
              <a:rPr b="1" i="0" lang="en" sz="16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endParaRPr b="0" i="0" sz="16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054-2002430</a:t>
            </a:r>
            <a:endParaRPr b="0" i="0" sz="15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  Github</a:t>
            </a:r>
            <a:endParaRPr b="1" sz="3000"/>
          </a:p>
        </p:txBody>
      </p:sp>
      <p:pic>
        <p:nvPicPr>
          <p:cNvPr id="190" name="Google Shape;190;p2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58676" y="1430324"/>
            <a:ext cx="6317925" cy="331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"/>
          <p:cNvSpPr txBox="1"/>
          <p:nvPr/>
        </p:nvSpPr>
        <p:spPr>
          <a:xfrm>
            <a:off x="2743050" y="1234150"/>
            <a:ext cx="5970000" cy="3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Global Setup</a:t>
            </a:r>
            <a:endParaRPr b="1" i="0" sz="2400" u="sng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" sz="22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git config --global user.name “Israel Israeli”</a:t>
            </a:r>
            <a:endParaRPr b="0" i="0" sz="22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" sz="22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git config --global user.email “isreali@isp.com”</a:t>
            </a:r>
            <a:endParaRPr b="0" i="0" sz="22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3"/>
          <p:cNvSpPr txBox="1"/>
          <p:nvPr>
            <p:ph idx="4294967295" type="title"/>
          </p:nvPr>
        </p:nvSpPr>
        <p:spPr>
          <a:xfrm>
            <a:off x="178650" y="12934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30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 Setup</a:t>
            </a:r>
            <a:endParaRPr b="1" i="0" sz="30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3"/>
          <p:cNvSpPr txBox="1"/>
          <p:nvPr>
            <p:ph idx="4294967295" type="title"/>
          </p:nvPr>
        </p:nvSpPr>
        <p:spPr>
          <a:xfrm>
            <a:off x="178650" y="22840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Clone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3"/>
          <p:cNvSpPr txBox="1"/>
          <p:nvPr>
            <p:ph idx="4294967295" type="title"/>
          </p:nvPr>
        </p:nvSpPr>
        <p:spPr>
          <a:xfrm>
            <a:off x="178650" y="32746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Local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3"/>
          <p:cNvSpPr txBox="1"/>
          <p:nvPr>
            <p:ph idx="4294967295" type="title"/>
          </p:nvPr>
        </p:nvSpPr>
        <p:spPr>
          <a:xfrm>
            <a:off x="178650" y="42652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Server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4"/>
          <p:cNvSpPr txBox="1"/>
          <p:nvPr>
            <p:ph idx="4294967295" type="title"/>
          </p:nvPr>
        </p:nvSpPr>
        <p:spPr>
          <a:xfrm>
            <a:off x="178650" y="12934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Setup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4"/>
          <p:cNvSpPr txBox="1"/>
          <p:nvPr>
            <p:ph idx="4294967295" type="title"/>
          </p:nvPr>
        </p:nvSpPr>
        <p:spPr>
          <a:xfrm>
            <a:off x="178650" y="22840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 Clone</a:t>
            </a:r>
            <a:endParaRPr b="1" i="0" sz="30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4"/>
          <p:cNvSpPr txBox="1"/>
          <p:nvPr>
            <p:ph idx="4294967295" type="title"/>
          </p:nvPr>
        </p:nvSpPr>
        <p:spPr>
          <a:xfrm>
            <a:off x="178650" y="32746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Local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4"/>
          <p:cNvSpPr txBox="1"/>
          <p:nvPr>
            <p:ph idx="4294967295" type="title"/>
          </p:nvPr>
        </p:nvSpPr>
        <p:spPr>
          <a:xfrm>
            <a:off x="178650" y="42652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Server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4"/>
          <p:cNvSpPr txBox="1"/>
          <p:nvPr/>
        </p:nvSpPr>
        <p:spPr>
          <a:xfrm>
            <a:off x="2696925" y="1170650"/>
            <a:ext cx="6153300" cy="3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4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Clone an existing repository</a:t>
            </a:r>
            <a:endParaRPr b="1" i="0" sz="2400" u="sng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git clone https://github.com/karpatit/</a:t>
            </a:r>
            <a:r>
              <a:rPr lang="en" sz="2000">
                <a:solidFill>
                  <a:srgbClr val="FFFF00"/>
                </a:solidFill>
              </a:rPr>
              <a:t>DataScience</a:t>
            </a:r>
            <a:r>
              <a:rPr b="0" i="0" lang="en" sz="20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.git</a:t>
            </a:r>
            <a:endParaRPr b="0" i="0" sz="20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cd </a:t>
            </a:r>
            <a:r>
              <a:rPr lang="en" sz="2400">
                <a:solidFill>
                  <a:srgbClr val="FFFFFF"/>
                </a:solidFill>
              </a:rPr>
              <a:t>DataScience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sng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5"/>
          <p:cNvSpPr txBox="1"/>
          <p:nvPr>
            <p:ph idx="4294967295" type="title"/>
          </p:nvPr>
        </p:nvSpPr>
        <p:spPr>
          <a:xfrm>
            <a:off x="178650" y="12934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Setup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5"/>
          <p:cNvSpPr txBox="1"/>
          <p:nvPr>
            <p:ph idx="4294967295" type="title"/>
          </p:nvPr>
        </p:nvSpPr>
        <p:spPr>
          <a:xfrm>
            <a:off x="178650" y="22840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Clone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5"/>
          <p:cNvSpPr txBox="1"/>
          <p:nvPr>
            <p:ph idx="4294967295" type="title"/>
          </p:nvPr>
        </p:nvSpPr>
        <p:spPr>
          <a:xfrm>
            <a:off x="178650" y="32746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 Local</a:t>
            </a:r>
            <a:endParaRPr b="1" i="0" sz="30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5"/>
          <p:cNvSpPr txBox="1"/>
          <p:nvPr>
            <p:ph idx="4294967295" type="title"/>
          </p:nvPr>
        </p:nvSpPr>
        <p:spPr>
          <a:xfrm>
            <a:off x="178650" y="42652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Server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2916750" y="942050"/>
            <a:ext cx="5709000" cy="4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n" sz="2400" u="sng">
                <a:solidFill>
                  <a:schemeClr val="lt1"/>
                </a:solidFill>
              </a:rPr>
              <a:t>Create a local repository</a:t>
            </a:r>
            <a:endParaRPr b="1" sz="2400" u="sng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&gt; mkdir myproject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&gt; cd myproject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CCCCCC"/>
                </a:solidFill>
              </a:rPr>
              <a:t>### after adding some files...</a:t>
            </a:r>
            <a:endParaRPr sz="1800">
              <a:solidFill>
                <a:srgbClr val="CCCC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&gt; dir myproject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       code.py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       README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&gt; </a:t>
            </a:r>
            <a:r>
              <a:rPr lang="en" sz="2400">
                <a:solidFill>
                  <a:srgbClr val="FFFF00"/>
                </a:solidFill>
              </a:rPr>
              <a:t>git init .</a:t>
            </a:r>
            <a:endParaRPr sz="24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rgbClr val="FFFF00"/>
                </a:solidFill>
              </a:rPr>
              <a:t>&gt; git add .</a:t>
            </a:r>
            <a:endParaRPr sz="24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&gt; </a:t>
            </a:r>
            <a:r>
              <a:rPr lang="en" sz="2400">
                <a:solidFill>
                  <a:srgbClr val="FFFF00"/>
                </a:solidFill>
              </a:rPr>
              <a:t>git commit -m “initial commit”</a:t>
            </a:r>
            <a:endParaRPr sz="24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&gt; </a:t>
            </a:r>
            <a:r>
              <a:rPr lang="en" sz="2400">
                <a:solidFill>
                  <a:srgbClr val="FFFF00"/>
                </a:solidFill>
              </a:rPr>
              <a:t>git push -u origin master (*)</a:t>
            </a:r>
            <a:endParaRPr b="1" sz="24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6"/>
          <p:cNvSpPr txBox="1"/>
          <p:nvPr>
            <p:ph idx="4294967295" type="title"/>
          </p:nvPr>
        </p:nvSpPr>
        <p:spPr>
          <a:xfrm>
            <a:off x="178650" y="12934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Setup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6"/>
          <p:cNvSpPr txBox="1"/>
          <p:nvPr>
            <p:ph idx="4294967295" type="title"/>
          </p:nvPr>
        </p:nvSpPr>
        <p:spPr>
          <a:xfrm>
            <a:off x="178650" y="22840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Clone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6"/>
          <p:cNvSpPr txBox="1"/>
          <p:nvPr>
            <p:ph idx="4294967295" type="title"/>
          </p:nvPr>
        </p:nvSpPr>
        <p:spPr>
          <a:xfrm>
            <a:off x="178650" y="32746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Local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6"/>
          <p:cNvSpPr txBox="1"/>
          <p:nvPr>
            <p:ph idx="4294967295" type="title"/>
          </p:nvPr>
        </p:nvSpPr>
        <p:spPr>
          <a:xfrm>
            <a:off x="178650" y="4265225"/>
            <a:ext cx="22311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 Server</a:t>
            </a:r>
            <a:endParaRPr b="1" i="0" sz="30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6"/>
          <p:cNvSpPr txBox="1"/>
          <p:nvPr/>
        </p:nvSpPr>
        <p:spPr>
          <a:xfrm>
            <a:off x="2722325" y="1461775"/>
            <a:ext cx="6196500" cy="32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n" sz="2400" u="sng">
                <a:solidFill>
                  <a:schemeClr val="lt1"/>
                </a:solidFill>
              </a:rPr>
              <a:t>Sync local repository with a remote one</a:t>
            </a:r>
            <a:endParaRPr b="1" sz="2400" u="sng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 u="sng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cd myproject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00"/>
                </a:solidFill>
              </a:rPr>
              <a:t>git remote add origin   https://github.com/karpatit/DataScience.git</a:t>
            </a:r>
            <a:endParaRPr sz="24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00"/>
                </a:solidFill>
              </a:rPr>
              <a:t>    git pull</a:t>
            </a:r>
            <a:endParaRPr sz="24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00"/>
                </a:solidFill>
              </a:rPr>
              <a:t>git push -u origin --all</a:t>
            </a:r>
            <a:endParaRPr b="1" sz="24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  Git</a:t>
            </a:r>
            <a:endParaRPr b="1"/>
          </a:p>
        </p:txBody>
      </p:sp>
      <p:sp>
        <p:nvSpPr>
          <p:cNvPr id="236" name="Google Shape;236;p27"/>
          <p:cNvSpPr txBox="1"/>
          <p:nvPr/>
        </p:nvSpPr>
        <p:spPr>
          <a:xfrm>
            <a:off x="380850" y="1081750"/>
            <a:ext cx="8234400" cy="3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Your turn:</a:t>
            </a:r>
            <a:endParaRPr b="1" i="0" sz="2400" u="sng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AutoNum type="arabicPeriod"/>
            </a:pPr>
            <a:r>
              <a:rPr b="1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Create a Github account</a:t>
            </a:r>
            <a:endParaRPr b="1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AutoNum type="arabicPeriod"/>
            </a:pPr>
            <a:r>
              <a:rPr b="1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Clone the “</a:t>
            </a:r>
            <a:r>
              <a:rPr b="1" lang="en" sz="2400">
                <a:solidFill>
                  <a:srgbClr val="FFFFFF"/>
                </a:solidFill>
              </a:rPr>
              <a:t>DataScience</a:t>
            </a:r>
            <a:r>
              <a:rPr b="1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” repository</a:t>
            </a:r>
            <a:endParaRPr b="1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(https://github.com/</a:t>
            </a:r>
            <a:r>
              <a:rPr b="1" lang="en" sz="2400">
                <a:solidFill>
                  <a:srgbClr val="FFFF00"/>
                </a:solidFill>
              </a:rPr>
              <a:t>karpatit/DataScience</a:t>
            </a:r>
            <a:r>
              <a:rPr b="1" i="0" lang="en" sz="2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1" i="0" sz="2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AutoNum type="arabicPeriod"/>
            </a:pPr>
            <a:r>
              <a:rPr b="1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Move to the local copy of </a:t>
            </a:r>
            <a:r>
              <a:rPr b="1" lang="en" sz="2400">
                <a:solidFill>
                  <a:srgbClr val="FFFFFF"/>
                </a:solidFill>
              </a:rPr>
              <a:t>DataScience</a:t>
            </a:r>
            <a:endParaRPr b="1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AutoNum type="arabicPeriod"/>
            </a:pPr>
            <a:r>
              <a:rPr b="1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Create a git (local) and github (remote) repository for this folder</a:t>
            </a:r>
            <a:endParaRPr b="1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AutoNum type="arabicPeriod"/>
            </a:pPr>
            <a:r>
              <a:rPr b="1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Add some files (SQL homework)</a:t>
            </a:r>
            <a:endParaRPr b="1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AutoNum type="arabicPeriod"/>
            </a:pPr>
            <a:r>
              <a:rPr b="1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Commit your changes</a:t>
            </a:r>
            <a:endParaRPr b="1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AutoNum type="arabicPeriod"/>
            </a:pPr>
            <a:r>
              <a:rPr b="1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Push your local repository to your github account</a:t>
            </a:r>
            <a:endParaRPr b="1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8"/>
          <p:cNvSpPr txBox="1"/>
          <p:nvPr/>
        </p:nvSpPr>
        <p:spPr>
          <a:xfrm>
            <a:off x="189025" y="1362975"/>
            <a:ext cx="108342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00"/>
                </a:solidFill>
              </a:rPr>
              <a:t>&gt; </a:t>
            </a:r>
            <a:r>
              <a:rPr b="1" lang="en" sz="2200">
                <a:solidFill>
                  <a:srgbClr val="FFFF00"/>
                </a:solidFill>
              </a:rPr>
              <a:t>git remote set-url origin https://github.com/xxxxx/DataScience.git</a:t>
            </a:r>
            <a:endParaRPr b="1" sz="22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00"/>
                </a:solidFill>
              </a:rPr>
              <a:t>&gt; </a:t>
            </a:r>
            <a:r>
              <a:rPr lang="en" sz="2400">
                <a:solidFill>
                  <a:srgbClr val="FFFF00"/>
                </a:solidFill>
              </a:rPr>
              <a:t>git add .</a:t>
            </a:r>
            <a:endParaRPr sz="24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&gt; </a:t>
            </a:r>
            <a:r>
              <a:rPr lang="en" sz="2400">
                <a:solidFill>
                  <a:srgbClr val="FFFF00"/>
                </a:solidFill>
              </a:rPr>
              <a:t>git commit -m “first commit”</a:t>
            </a:r>
            <a:endParaRPr sz="24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&gt; git pull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&gt; </a:t>
            </a:r>
            <a:r>
              <a:rPr lang="en" sz="2400">
                <a:solidFill>
                  <a:srgbClr val="FFFF00"/>
                </a:solidFill>
              </a:rPr>
              <a:t>git push -u origin master</a:t>
            </a:r>
            <a:endParaRPr sz="24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Managing Data</a:t>
            </a:r>
            <a:endParaRPr/>
          </a:p>
        </p:txBody>
      </p:sp>
      <p:sp>
        <p:nvSpPr>
          <p:cNvPr id="248" name="Google Shape;248;p29"/>
          <p:cNvSpPr txBox="1"/>
          <p:nvPr/>
        </p:nvSpPr>
        <p:spPr>
          <a:xfrm>
            <a:off x="581800" y="1105550"/>
            <a:ext cx="4162800" cy="37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Files: </a:t>
            </a:r>
            <a:endParaRPr b="1" i="0" sz="2400" u="sng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Delimited text (TAB, CSV)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Excel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Json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SAS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SPSS</a:t>
            </a:r>
            <a:b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Markup language:</a:t>
            </a:r>
            <a:endParaRPr b="1" i="0" sz="2400" u="sng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HTML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XML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125" y="1484288"/>
            <a:ext cx="3653600" cy="29724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0" name="Google Shape;250;p29"/>
          <p:cNvGrpSpPr/>
          <p:nvPr/>
        </p:nvGrpSpPr>
        <p:grpSpPr>
          <a:xfrm>
            <a:off x="5209013" y="1278150"/>
            <a:ext cx="3323727" cy="3455951"/>
            <a:chOff x="5209013" y="1278150"/>
            <a:chExt cx="3323727" cy="3455951"/>
          </a:xfrm>
        </p:grpSpPr>
        <p:pic>
          <p:nvPicPr>
            <p:cNvPr id="251" name="Google Shape;251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209014" y="1278150"/>
              <a:ext cx="3323726" cy="1891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2" name="Google Shape;252;p29"/>
            <p:cNvPicPr preferRelativeResize="0"/>
            <p:nvPr/>
          </p:nvPicPr>
          <p:blipFill rotWithShape="1">
            <a:blip r:embed="rId5">
              <a:alphaModFix/>
            </a:blip>
            <a:srcRect b="41741" l="0" r="3016" t="3509"/>
            <a:stretch/>
          </p:blipFill>
          <p:spPr>
            <a:xfrm>
              <a:off x="5209013" y="3233050"/>
              <a:ext cx="3323725" cy="15010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53" name="Google Shape;253;p29"/>
          <p:cNvGrpSpPr/>
          <p:nvPr/>
        </p:nvGrpSpPr>
        <p:grpSpPr>
          <a:xfrm>
            <a:off x="5665213" y="1873725"/>
            <a:ext cx="2667988" cy="2603625"/>
            <a:chOff x="5665213" y="1873725"/>
            <a:chExt cx="2667988" cy="2603625"/>
          </a:xfrm>
        </p:grpSpPr>
        <p:pic>
          <p:nvPicPr>
            <p:cNvPr id="254" name="Google Shape;254;p29"/>
            <p:cNvPicPr preferRelativeResize="0"/>
            <p:nvPr/>
          </p:nvPicPr>
          <p:blipFill rotWithShape="1">
            <a:blip r:embed="rId6">
              <a:alphaModFix/>
            </a:blip>
            <a:srcRect b="12264" l="33636" r="31082" t="12722"/>
            <a:stretch/>
          </p:blipFill>
          <p:spPr>
            <a:xfrm>
              <a:off x="5720825" y="1978688"/>
              <a:ext cx="1018200" cy="1186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5" name="Google Shape;255;p29"/>
            <p:cNvPicPr preferRelativeResize="0"/>
            <p:nvPr/>
          </p:nvPicPr>
          <p:blipFill rotWithShape="1">
            <a:blip r:embed="rId7">
              <a:alphaModFix/>
            </a:blip>
            <a:srcRect b="10693" l="25867" r="26477" t="10035"/>
            <a:stretch/>
          </p:blipFill>
          <p:spPr>
            <a:xfrm>
              <a:off x="6886000" y="1873725"/>
              <a:ext cx="1343600" cy="1291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6" name="Google Shape;256;p29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665213" y="3291200"/>
              <a:ext cx="1129431" cy="11861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57" name="Google Shape;257;p29"/>
            <p:cNvGrpSpPr/>
            <p:nvPr/>
          </p:nvGrpSpPr>
          <p:grpSpPr>
            <a:xfrm>
              <a:off x="6886000" y="3343675"/>
              <a:ext cx="1447200" cy="1081200"/>
              <a:chOff x="1853425" y="1773975"/>
              <a:chExt cx="1447200" cy="1081200"/>
            </a:xfrm>
          </p:grpSpPr>
          <p:sp>
            <p:nvSpPr>
              <p:cNvPr id="258" name="Google Shape;258;p29"/>
              <p:cNvSpPr/>
              <p:nvPr/>
            </p:nvSpPr>
            <p:spPr>
              <a:xfrm>
                <a:off x="1983925" y="1773975"/>
                <a:ext cx="1186200" cy="10812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59" name="Google Shape;259;p29"/>
              <p:cNvPicPr preferRelativeResize="0"/>
              <p:nvPr/>
            </p:nvPicPr>
            <p:blipFill>
              <a:blip r:embed="rId9">
                <a:alphaModFix/>
              </a:blip>
              <a:stretch>
                <a:fillRect/>
              </a:stretch>
            </p:blipFill>
            <p:spPr>
              <a:xfrm>
                <a:off x="1853425" y="1852700"/>
                <a:ext cx="1447200" cy="9237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60" name="Google Shape;260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805646" y="1340279"/>
            <a:ext cx="3958363" cy="333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0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Managing </a:t>
            </a:r>
            <a:r>
              <a:rPr lang="en">
                <a:solidFill>
                  <a:schemeClr val="lt1"/>
                </a:solidFill>
              </a:rPr>
              <a:t>Data</a:t>
            </a:r>
            <a:endParaRPr/>
          </a:p>
        </p:txBody>
      </p:sp>
      <p:sp>
        <p:nvSpPr>
          <p:cNvPr id="266" name="Google Shape;266;p30"/>
          <p:cNvSpPr txBox="1"/>
          <p:nvPr/>
        </p:nvSpPr>
        <p:spPr>
          <a:xfrm>
            <a:off x="848500" y="1310425"/>
            <a:ext cx="7521000" cy="3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n" sz="2400" u="sng">
                <a:solidFill>
                  <a:schemeClr val="lt1"/>
                </a:solidFill>
              </a:rPr>
              <a:t>Industrial standards for data exchange</a:t>
            </a:r>
            <a:r>
              <a:rPr lang="en" sz="2400">
                <a:solidFill>
                  <a:schemeClr val="lt1"/>
                </a:solidFill>
              </a:rPr>
              <a:t>: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i="1" lang="en" sz="2400">
                <a:solidFill>
                  <a:schemeClr val="lt1"/>
                </a:solidFill>
              </a:rPr>
              <a:t>MISMO</a:t>
            </a:r>
            <a:r>
              <a:rPr lang="en" sz="2400">
                <a:solidFill>
                  <a:schemeClr val="lt1"/>
                </a:solidFill>
              </a:rPr>
              <a:t>: </a:t>
            </a:r>
            <a:r>
              <a:rPr lang="en" sz="2000">
                <a:solidFill>
                  <a:schemeClr val="lt1"/>
                </a:solidFill>
              </a:rPr>
              <a:t>Mortgage Industry Standards Maintenance Organization</a:t>
            </a:r>
            <a:endParaRPr sz="20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i="1" lang="en" sz="2400">
                <a:solidFill>
                  <a:schemeClr val="lt1"/>
                </a:solidFill>
              </a:rPr>
              <a:t>FpML</a:t>
            </a:r>
            <a:r>
              <a:rPr lang="en" sz="2400">
                <a:solidFill>
                  <a:schemeClr val="lt1"/>
                </a:solidFill>
              </a:rPr>
              <a:t>: </a:t>
            </a:r>
            <a:r>
              <a:rPr lang="en" sz="2000">
                <a:solidFill>
                  <a:schemeClr val="lt1"/>
                </a:solidFill>
              </a:rPr>
              <a:t>Financial products Markup Language (B2B)</a:t>
            </a:r>
            <a:endParaRPr sz="20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i="1" lang="en" sz="2400">
                <a:solidFill>
                  <a:schemeClr val="lt1"/>
                </a:solidFill>
              </a:rPr>
              <a:t>NDC</a:t>
            </a:r>
            <a:r>
              <a:rPr lang="en" sz="2400">
                <a:solidFill>
                  <a:schemeClr val="lt1"/>
                </a:solidFill>
              </a:rPr>
              <a:t>: </a:t>
            </a:r>
            <a:r>
              <a:rPr lang="en" sz="2000">
                <a:solidFill>
                  <a:schemeClr val="lt1"/>
                </a:solidFill>
              </a:rPr>
              <a:t>New Distribution Capability (travel)</a:t>
            </a:r>
            <a:endParaRPr sz="20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i="1" lang="en" sz="2400">
                <a:solidFill>
                  <a:schemeClr val="lt1"/>
                </a:solidFill>
              </a:rPr>
              <a:t>OTA</a:t>
            </a:r>
            <a:r>
              <a:rPr lang="en" sz="2400">
                <a:solidFill>
                  <a:schemeClr val="lt1"/>
                </a:solidFill>
              </a:rPr>
              <a:t>: </a:t>
            </a:r>
            <a:r>
              <a:rPr lang="en" sz="2000">
                <a:solidFill>
                  <a:schemeClr val="lt1"/>
                </a:solidFill>
              </a:rPr>
              <a:t>OpenTravel Alliance (travel)</a:t>
            </a:r>
            <a:endParaRPr sz="20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i="1" lang="en" sz="2400">
                <a:solidFill>
                  <a:schemeClr val="lt1"/>
                </a:solidFill>
              </a:rPr>
              <a:t>HL7</a:t>
            </a:r>
            <a:r>
              <a:rPr lang="en" sz="2400">
                <a:solidFill>
                  <a:schemeClr val="lt1"/>
                </a:solidFill>
              </a:rPr>
              <a:t>: </a:t>
            </a:r>
            <a:r>
              <a:rPr lang="en" sz="2000">
                <a:solidFill>
                  <a:schemeClr val="lt1"/>
                </a:solidFill>
              </a:rPr>
              <a:t>Health Level 7 (healthcare)</a:t>
            </a:r>
            <a:endParaRPr sz="20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Managing </a:t>
            </a:r>
            <a:r>
              <a:rPr lang="en">
                <a:solidFill>
                  <a:schemeClr val="lt1"/>
                </a:solidFill>
              </a:rPr>
              <a:t>Data</a:t>
            </a:r>
            <a:endParaRPr/>
          </a:p>
        </p:txBody>
      </p:sp>
      <p:sp>
        <p:nvSpPr>
          <p:cNvPr id="272" name="Google Shape;272;p31"/>
          <p:cNvSpPr txBox="1"/>
          <p:nvPr/>
        </p:nvSpPr>
        <p:spPr>
          <a:xfrm>
            <a:off x="848500" y="1310425"/>
            <a:ext cx="7521000" cy="3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</a:rPr>
              <a:t>Databases</a:t>
            </a:r>
            <a:endParaRPr b="1" sz="3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 u="sng">
                <a:solidFill>
                  <a:schemeClr val="lt1"/>
                </a:solidFill>
              </a:rPr>
              <a:t>Relational</a:t>
            </a:r>
            <a:r>
              <a:rPr lang="en" sz="2400">
                <a:solidFill>
                  <a:schemeClr val="lt1"/>
                </a:solidFill>
              </a:rPr>
              <a:t>: </a:t>
            </a:r>
            <a:r>
              <a:rPr lang="en" sz="2000">
                <a:solidFill>
                  <a:schemeClr val="lt1"/>
                </a:solidFill>
              </a:rPr>
              <a:t>MSSQL, MySQL, Oracle, DB2, PostgresSQL</a:t>
            </a:r>
            <a:endParaRPr sz="20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 u="sng">
                <a:solidFill>
                  <a:schemeClr val="lt1"/>
                </a:solidFill>
              </a:rPr>
              <a:t>Column Based</a:t>
            </a:r>
            <a:r>
              <a:rPr lang="en" sz="2400">
                <a:solidFill>
                  <a:schemeClr val="lt1"/>
                </a:solidFill>
              </a:rPr>
              <a:t>:  </a:t>
            </a:r>
            <a:r>
              <a:rPr lang="en" sz="2000">
                <a:solidFill>
                  <a:schemeClr val="lt1"/>
                </a:solidFill>
              </a:rPr>
              <a:t>MonetDB, C-Store, Teradata, Vectorwise/ Paraccel, Sybase IQ, InfiniDB, Vertica</a:t>
            </a:r>
            <a:endParaRPr sz="20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 u="sng">
                <a:solidFill>
                  <a:schemeClr val="lt1"/>
                </a:solidFill>
              </a:rPr>
              <a:t>Time-Series</a:t>
            </a:r>
            <a:r>
              <a:rPr lang="en" sz="2400">
                <a:solidFill>
                  <a:schemeClr val="lt1"/>
                </a:solidFill>
              </a:rPr>
              <a:t>: </a:t>
            </a:r>
            <a:r>
              <a:rPr lang="en" sz="2000">
                <a:solidFill>
                  <a:schemeClr val="lt1"/>
                </a:solidFill>
              </a:rPr>
              <a:t>eXtremeDB, Graphite, InfluxDB, TimescaleDB, OpenTSDB</a:t>
            </a:r>
            <a:endParaRPr sz="20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 u="sng">
                <a:solidFill>
                  <a:schemeClr val="lt1"/>
                </a:solidFill>
              </a:rPr>
              <a:t>GraphDB</a:t>
            </a:r>
            <a:r>
              <a:rPr lang="en" sz="2400">
                <a:solidFill>
                  <a:schemeClr val="lt1"/>
                </a:solidFill>
              </a:rPr>
              <a:t>: </a:t>
            </a:r>
            <a:r>
              <a:rPr lang="en" sz="2000">
                <a:solidFill>
                  <a:schemeClr val="lt1"/>
                </a:solidFill>
              </a:rPr>
              <a:t>Neo4j, Neptune (Amazon), InfiniteGraph</a:t>
            </a:r>
            <a:endParaRPr sz="20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 u="sng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Tools Used in Data Science</a:t>
            </a:r>
            <a:endParaRPr b="1"/>
          </a:p>
        </p:txBody>
      </p:sp>
      <p:sp>
        <p:nvSpPr>
          <p:cNvPr id="106" name="Google Shape;106;p14"/>
          <p:cNvSpPr txBox="1"/>
          <p:nvPr/>
        </p:nvSpPr>
        <p:spPr>
          <a:xfrm>
            <a:off x="533250" y="1234150"/>
            <a:ext cx="8251200" cy="3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Managing the working environment 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Managing the working system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Virtual environment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Git &amp; Github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Managing Data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Data sources</a:t>
            </a:r>
            <a:endParaRPr sz="2400">
              <a:solidFill>
                <a:srgbClr val="FFFFFF"/>
              </a:solidFill>
            </a:endParaRPr>
          </a:p>
          <a:p>
            <a: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</a:pPr>
            <a:r>
              <a:rPr lang="en" sz="2400">
                <a:solidFill>
                  <a:srgbClr val="FFFFFF"/>
                </a:solidFill>
              </a:rPr>
              <a:t>Files</a:t>
            </a:r>
            <a:endParaRPr sz="2400">
              <a:solidFill>
                <a:srgbClr val="FFFFFF"/>
              </a:solidFill>
            </a:endParaRPr>
          </a:p>
          <a:p>
            <a: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</a:pPr>
            <a:r>
              <a:rPr lang="en" sz="2400">
                <a:solidFill>
                  <a:srgbClr val="FFFFFF"/>
                </a:solidFill>
              </a:rPr>
              <a:t>Relational Databases</a:t>
            </a:r>
            <a:endParaRPr sz="2400">
              <a:solidFill>
                <a:srgbClr val="FFFFFF"/>
              </a:solidFill>
            </a:endParaRPr>
          </a:p>
          <a:p>
            <a: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</a:pPr>
            <a:r>
              <a:rPr lang="en" sz="2400">
                <a:solidFill>
                  <a:srgbClr val="FFFFFF"/>
                </a:solidFill>
              </a:rPr>
              <a:t>Big data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Managing Data</a:t>
            </a:r>
            <a:endParaRPr/>
          </a:p>
        </p:txBody>
      </p:sp>
      <p:sp>
        <p:nvSpPr>
          <p:cNvPr id="278" name="Google Shape;278;p32"/>
          <p:cNvSpPr txBox="1"/>
          <p:nvPr/>
        </p:nvSpPr>
        <p:spPr>
          <a:xfrm>
            <a:off x="696100" y="1005625"/>
            <a:ext cx="7322100" cy="7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</a:rPr>
              <a:t>Graph Databases</a:t>
            </a:r>
            <a:endParaRPr b="1" sz="3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 u="sng">
              <a:solidFill>
                <a:schemeClr val="lt1"/>
              </a:solidFill>
            </a:endParaRPr>
          </a:p>
        </p:txBody>
      </p:sp>
      <p:pic>
        <p:nvPicPr>
          <p:cNvPr id="279" name="Google Shape;27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717825"/>
            <a:ext cx="4339611" cy="312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1602550"/>
            <a:ext cx="4896550" cy="3199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" y="1528300"/>
            <a:ext cx="5119526" cy="326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3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Data</a:t>
            </a:r>
            <a:endParaRPr/>
          </a:p>
        </p:txBody>
      </p:sp>
      <p:pic>
        <p:nvPicPr>
          <p:cNvPr id="287" name="Google Shape;28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00" y="932125"/>
            <a:ext cx="4655200" cy="4118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8" name="Google Shape;288;p33"/>
          <p:cNvCxnSpPr>
            <a:endCxn id="289" idx="1"/>
          </p:cNvCxnSpPr>
          <p:nvPr/>
        </p:nvCxnSpPr>
        <p:spPr>
          <a:xfrm>
            <a:off x="5017450" y="3022075"/>
            <a:ext cx="273000" cy="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0" name="Google Shape;29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5400" y="1497400"/>
            <a:ext cx="3557250" cy="3120392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Hadoop</a:t>
            </a:r>
            <a:endParaRPr/>
          </a:p>
        </p:txBody>
      </p:sp>
      <p:pic>
        <p:nvPicPr>
          <p:cNvPr id="296" name="Google Shape;29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400" y="1040200"/>
            <a:ext cx="5897426" cy="402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4"/>
          <p:cNvSpPr/>
          <p:nvPr/>
        </p:nvSpPr>
        <p:spPr>
          <a:xfrm>
            <a:off x="2963625" y="3811275"/>
            <a:ext cx="3958200" cy="1248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MapReduce</a:t>
            </a:r>
            <a:endParaRPr/>
          </a:p>
        </p:txBody>
      </p:sp>
      <p:pic>
        <p:nvPicPr>
          <p:cNvPr id="303" name="Google Shape;30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1040200"/>
            <a:ext cx="6446394" cy="402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7669" y="169894"/>
            <a:ext cx="1095650" cy="73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NoSQL</a:t>
            </a:r>
            <a:endParaRPr/>
          </a:p>
        </p:txBody>
      </p:sp>
      <p:sp>
        <p:nvSpPr>
          <p:cNvPr id="310" name="Google Shape;310;p36"/>
          <p:cNvSpPr txBox="1"/>
          <p:nvPr/>
        </p:nvSpPr>
        <p:spPr>
          <a:xfrm>
            <a:off x="582375" y="1599375"/>
            <a:ext cx="4214700" cy="3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rgbClr val="FFFFFF"/>
                </a:solidFill>
              </a:rPr>
              <a:t>NoSQL</a:t>
            </a:r>
            <a:r>
              <a:rPr lang="en" sz="2400">
                <a:solidFill>
                  <a:srgbClr val="FFFFFF"/>
                </a:solidFill>
              </a:rPr>
              <a:t> (non-SQL, non-relational) database provides a mechanism for storage and retrieval of data that is modeled in means other than the tabular relations used in relational databases. </a:t>
            </a:r>
            <a:endParaRPr sz="2000">
              <a:solidFill>
                <a:srgbClr val="FFFF00"/>
              </a:solidFill>
            </a:endParaRPr>
          </a:p>
        </p:txBody>
      </p:sp>
      <p:pic>
        <p:nvPicPr>
          <p:cNvPr id="311" name="Google Shape;31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2275" y="1786675"/>
            <a:ext cx="3745825" cy="261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NoSQL Storage Types</a:t>
            </a:r>
            <a:endParaRPr/>
          </a:p>
        </p:txBody>
      </p:sp>
      <p:sp>
        <p:nvSpPr>
          <p:cNvPr id="317" name="Google Shape;317;p37"/>
          <p:cNvSpPr txBox="1"/>
          <p:nvPr/>
        </p:nvSpPr>
        <p:spPr>
          <a:xfrm>
            <a:off x="1000900" y="1165450"/>
            <a:ext cx="7161300" cy="3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Many alternatives exist (115+): </a:t>
            </a:r>
            <a:endParaRPr sz="24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Char char="●"/>
            </a:pPr>
            <a:r>
              <a:rPr lang="en" sz="2000">
                <a:solidFill>
                  <a:srgbClr val="FFFF00"/>
                </a:solidFill>
              </a:rPr>
              <a:t>Key-value store, </a:t>
            </a:r>
            <a:endParaRPr sz="2000">
              <a:solidFill>
                <a:srgbClr val="FFFF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Char char="●"/>
            </a:pPr>
            <a:r>
              <a:rPr lang="en" sz="2000">
                <a:solidFill>
                  <a:srgbClr val="FFFF00"/>
                </a:solidFill>
              </a:rPr>
              <a:t>Document store, </a:t>
            </a:r>
            <a:endParaRPr sz="2000">
              <a:solidFill>
                <a:srgbClr val="FFFF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Char char="●"/>
            </a:pPr>
            <a:r>
              <a:rPr lang="en" sz="2000">
                <a:solidFill>
                  <a:srgbClr val="FFFF00"/>
                </a:solidFill>
              </a:rPr>
              <a:t>Graph, </a:t>
            </a:r>
            <a:endParaRPr sz="2000">
              <a:solidFill>
                <a:srgbClr val="FFFF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Char char="●"/>
            </a:pPr>
            <a:r>
              <a:rPr lang="en" sz="2000">
                <a:solidFill>
                  <a:srgbClr val="FFFF00"/>
                </a:solidFill>
              </a:rPr>
              <a:t>Object database,</a:t>
            </a:r>
            <a:endParaRPr sz="2000">
              <a:solidFill>
                <a:srgbClr val="FFFF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Char char="●"/>
            </a:pPr>
            <a:r>
              <a:rPr lang="en" sz="2000">
                <a:solidFill>
                  <a:srgbClr val="FFFF00"/>
                </a:solidFill>
              </a:rPr>
              <a:t>Tabular, </a:t>
            </a:r>
            <a:endParaRPr sz="2000">
              <a:solidFill>
                <a:srgbClr val="FFFF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Char char="●"/>
            </a:pPr>
            <a:r>
              <a:rPr lang="en" sz="2000">
                <a:solidFill>
                  <a:srgbClr val="FFFF00"/>
                </a:solidFill>
              </a:rPr>
              <a:t>Tuple store, </a:t>
            </a:r>
            <a:endParaRPr sz="2000">
              <a:solidFill>
                <a:srgbClr val="FFFF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Char char="●"/>
            </a:pPr>
            <a:r>
              <a:rPr lang="en" sz="2000">
                <a:solidFill>
                  <a:srgbClr val="FFFF00"/>
                </a:solidFill>
              </a:rPr>
              <a:t>Triple/quad store (RDF), </a:t>
            </a:r>
            <a:endParaRPr sz="2000">
              <a:solidFill>
                <a:srgbClr val="FFFF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Char char="●"/>
            </a:pPr>
            <a:r>
              <a:rPr lang="en" sz="2000">
                <a:solidFill>
                  <a:srgbClr val="FFFF00"/>
                </a:solidFill>
              </a:rPr>
              <a:t>Hosted (Amazon, Google, Microsoft), </a:t>
            </a:r>
            <a:endParaRPr sz="2000">
              <a:solidFill>
                <a:srgbClr val="FFFF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Char char="●"/>
            </a:pPr>
            <a:r>
              <a:rPr lang="en" sz="2000">
                <a:solidFill>
                  <a:srgbClr val="FFFF00"/>
                </a:solidFill>
              </a:rPr>
              <a:t>Multivalue databases, </a:t>
            </a:r>
            <a:endParaRPr sz="2000">
              <a:solidFill>
                <a:srgbClr val="FFFF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Char char="●"/>
            </a:pPr>
            <a:r>
              <a:rPr lang="en" sz="2000">
                <a:solidFill>
                  <a:srgbClr val="FFFF00"/>
                </a:solidFill>
              </a:rPr>
              <a:t>Multimodel database</a:t>
            </a:r>
            <a:endParaRPr sz="2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NoSQL Storage Types</a:t>
            </a:r>
            <a:endParaRPr/>
          </a:p>
        </p:txBody>
      </p:sp>
      <p:sp>
        <p:nvSpPr>
          <p:cNvPr id="323" name="Google Shape;323;p38"/>
          <p:cNvSpPr txBox="1"/>
          <p:nvPr/>
        </p:nvSpPr>
        <p:spPr>
          <a:xfrm>
            <a:off x="1000900" y="1089250"/>
            <a:ext cx="7161300" cy="3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lt1"/>
                </a:solidFill>
              </a:rPr>
              <a:t>BEST NOSQL DATABASES 2018-19</a:t>
            </a:r>
            <a:endParaRPr b="1" sz="24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MongoDB (OSS)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Cassandra (Apache, OSS)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Redis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Hadoop/HBase (Apache, OSS)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Neo4j (OSS)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Oracle NoSQL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Amazon DynamoDB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Couchbase (OSS)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Memcached (volatile, on-RAM)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CouchDB (json)</a:t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324" name="Google Shape;324;p38"/>
          <p:cNvSpPr txBox="1"/>
          <p:nvPr/>
        </p:nvSpPr>
        <p:spPr>
          <a:xfrm>
            <a:off x="1686625" y="4604900"/>
            <a:ext cx="59157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FFFF00"/>
                </a:solidFill>
              </a:rPr>
              <a:t>Based on: https://www.improgrammer.net/most-popular-nosql-database/</a:t>
            </a:r>
            <a:endParaRPr i="1" sz="12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NoSQL vs SQL</a:t>
            </a:r>
            <a:endParaRPr/>
          </a:p>
        </p:txBody>
      </p:sp>
      <p:pic>
        <p:nvPicPr>
          <p:cNvPr id="330" name="Google Shape;33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0" y="1238650"/>
            <a:ext cx="4209576" cy="323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0448" y="1673975"/>
            <a:ext cx="4617976" cy="23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9"/>
          <p:cNvSpPr txBox="1"/>
          <p:nvPr/>
        </p:nvSpPr>
        <p:spPr>
          <a:xfrm>
            <a:off x="4744975" y="4072075"/>
            <a:ext cx="35895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FF"/>
                </a:solidFill>
              </a:rPr>
              <a:t>Source: </a:t>
            </a:r>
            <a:r>
              <a:rPr lang="en" sz="800" u="sng">
                <a:solidFill>
                  <a:srgbClr val="0000FF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https://pandorafms.com/blog/nosql-databases-the-definitive-guide/</a:t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333" name="Google Shape;333;p39"/>
          <p:cNvSpPr txBox="1"/>
          <p:nvPr/>
        </p:nvSpPr>
        <p:spPr>
          <a:xfrm>
            <a:off x="159651" y="4476775"/>
            <a:ext cx="39261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FF"/>
                </a:solidFill>
              </a:rPr>
              <a:t>Source: </a:t>
            </a:r>
            <a:r>
              <a:rPr lang="en" sz="800" u="sng">
                <a:solidFill>
                  <a:srgbClr val="0000FF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https://www.agiratech.com/the-key-differences-between-sql-and-nosql-database/</a:t>
            </a:r>
            <a:endParaRPr sz="8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0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 up Jupyter Notebook</a:t>
            </a:r>
            <a:endParaRPr/>
          </a:p>
        </p:txBody>
      </p:sp>
      <p:sp>
        <p:nvSpPr>
          <p:cNvPr id="339" name="Google Shape;339;p40"/>
          <p:cNvSpPr txBox="1"/>
          <p:nvPr/>
        </p:nvSpPr>
        <p:spPr>
          <a:xfrm>
            <a:off x="1000900" y="1514700"/>
            <a:ext cx="7161300" cy="3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Enter the Linux server: from the program </a:t>
            </a:r>
            <a:r>
              <a:rPr i="1" lang="en" sz="2000">
                <a:solidFill>
                  <a:srgbClr val="FFFFFF"/>
                </a:solidFill>
              </a:rPr>
              <a:t>putty</a:t>
            </a:r>
            <a:r>
              <a:rPr lang="en" sz="2000">
                <a:solidFill>
                  <a:srgbClr val="FFFFFF"/>
                </a:solidFill>
              </a:rPr>
              <a:t> initiate an SSH session with the server’s username and password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Clone your own repository on the server </a:t>
            </a:r>
            <a:endParaRPr sz="2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Roboto Mono"/>
                <a:ea typeface="Roboto Mono"/>
                <a:cs typeface="Roboto Mono"/>
                <a:sym typeface="Roboto Mono"/>
              </a:rPr>
              <a:t>git clone https://github.com/&lt;yorusername&gt;/DataScience.git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Enter the python folder and run Jupyter notebook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Roboto Mono"/>
                <a:ea typeface="Roboto Mono"/>
                <a:cs typeface="Roboto Mono"/>
                <a:sym typeface="Roboto Mono"/>
              </a:rPr>
              <a:t>notebook password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Roboto Mono"/>
                <a:ea typeface="Roboto Mono"/>
                <a:cs typeface="Roboto Mono"/>
                <a:sym typeface="Roboto Mono"/>
              </a:rPr>
              <a:t>ython notebook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Open the Chrome browser and enter your assigned address:</a:t>
            </a:r>
            <a:endParaRPr sz="2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Roboto Mono"/>
                <a:ea typeface="Roboto Mono"/>
                <a:cs typeface="Roboto Mono"/>
                <a:sym typeface="Roboto Mono"/>
              </a:rPr>
              <a:t>http://192.168.1.1:99</a:t>
            </a:r>
            <a:r>
              <a:rPr b="1" lang="en">
                <a:solidFill>
                  <a:srgbClr val="FFFF00"/>
                </a:solidFill>
                <a:highlight>
                  <a:srgbClr val="000000"/>
                </a:highlight>
                <a:latin typeface="Roboto Mono"/>
                <a:ea typeface="Roboto Mono"/>
                <a:cs typeface="Roboto Mono"/>
                <a:sym typeface="Roboto Mono"/>
              </a:rPr>
              <a:t>XX</a:t>
            </a:r>
            <a:endParaRPr b="1">
              <a:solidFill>
                <a:srgbClr val="FFFF00"/>
              </a:solidFill>
              <a:highlight>
                <a:srgbClr val="00000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Enter the server’s password to enter the notebook</a:t>
            </a:r>
            <a:endParaRPr b="1">
              <a:solidFill>
                <a:srgbClr val="FFFF00"/>
              </a:solidFill>
              <a:highlight>
                <a:srgbClr val="000000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3000">
                <a:solidFill>
                  <a:schemeClr val="lt1"/>
                </a:solidFill>
              </a:rPr>
              <a:t>Virtual Environments</a:t>
            </a:r>
            <a:endParaRPr b="1" sz="3000">
              <a:solidFill>
                <a:schemeClr val="lt1"/>
              </a:solidFill>
            </a:endParaRPr>
          </a:p>
        </p:txBody>
      </p:sp>
      <p:sp>
        <p:nvSpPr>
          <p:cNvPr id="112" name="Google Shape;112;p15"/>
          <p:cNvSpPr txBox="1"/>
          <p:nvPr>
            <p:ph idx="4294967295" type="subTitle"/>
          </p:nvPr>
        </p:nvSpPr>
        <p:spPr>
          <a:xfrm>
            <a:off x="772450" y="1142250"/>
            <a:ext cx="7884900" cy="37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800">
                <a:solidFill>
                  <a:srgbClr val="FFFF00"/>
                </a:solidFill>
              </a:rPr>
              <a:t>What is a virtual environment?</a:t>
            </a:r>
            <a:endParaRPr b="1" sz="18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>
                <a:solidFill>
                  <a:schemeClr val="lt1"/>
                </a:solidFill>
              </a:rPr>
              <a:t>Is an isolated environment that is intended to preserve the dependencies of the programs/libraries needed for a project. 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9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800">
                <a:solidFill>
                  <a:srgbClr val="FFFF00"/>
                </a:solidFill>
              </a:rPr>
              <a:t>Virtual environments (VE)</a:t>
            </a:r>
            <a:endParaRPr b="1" sz="1800">
              <a:solidFill>
                <a:srgbClr val="FFFF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Program-specific library based </a:t>
            </a:r>
            <a:r>
              <a:rPr lang="en">
                <a:solidFill>
                  <a:schemeClr val="lt1"/>
                </a:solidFill>
              </a:rPr>
              <a:t>VE</a:t>
            </a:r>
            <a:endParaRPr sz="1800"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pipenv / virtenv (python)</a:t>
            </a:r>
            <a:endParaRPr sz="1800"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packrat (R)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OS-</a:t>
            </a:r>
            <a:r>
              <a:rPr lang="en">
                <a:solidFill>
                  <a:schemeClr val="lt1"/>
                </a:solidFill>
              </a:rPr>
              <a:t>based</a:t>
            </a:r>
            <a:r>
              <a:rPr lang="en" sz="1800">
                <a:solidFill>
                  <a:schemeClr val="lt1"/>
                </a:solidFill>
              </a:rPr>
              <a:t> containers</a:t>
            </a:r>
            <a:endParaRPr sz="1800"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Docker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OS virtualization</a:t>
            </a:r>
            <a:endParaRPr sz="1800"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VMWare</a:t>
            </a:r>
            <a:endParaRPr sz="1800"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VirtualBox</a:t>
            </a:r>
            <a:endParaRPr sz="1800"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QEmu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4718600" y="4431175"/>
            <a:ext cx="3948000" cy="315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 OS (Linux / Windows / Mac)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" name="Google Shape;114;p15"/>
          <p:cNvGrpSpPr/>
          <p:nvPr/>
        </p:nvGrpSpPr>
        <p:grpSpPr>
          <a:xfrm>
            <a:off x="4794800" y="3506275"/>
            <a:ext cx="1141800" cy="924900"/>
            <a:chOff x="4947200" y="3506275"/>
            <a:chExt cx="1141800" cy="924900"/>
          </a:xfrm>
        </p:grpSpPr>
        <p:sp>
          <p:nvSpPr>
            <p:cNvPr id="115" name="Google Shape;115;p15"/>
            <p:cNvSpPr/>
            <p:nvPr/>
          </p:nvSpPr>
          <p:spPr>
            <a:xfrm>
              <a:off x="4947200" y="3811075"/>
              <a:ext cx="1141800" cy="3153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Pyhon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4947200" y="4115875"/>
              <a:ext cx="1141800" cy="315300"/>
            </a:xfrm>
            <a:prstGeom prst="rect">
              <a:avLst/>
            </a:prstGeom>
            <a:solidFill>
              <a:srgbClr val="F9CB9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OS libraries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4947200" y="3506275"/>
              <a:ext cx="1141800" cy="3153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dist-packages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" name="Google Shape;118;p15"/>
          <p:cNvGrpSpPr/>
          <p:nvPr/>
        </p:nvGrpSpPr>
        <p:grpSpPr>
          <a:xfrm>
            <a:off x="4794750" y="2897900"/>
            <a:ext cx="1141850" cy="608400"/>
            <a:chOff x="6090150" y="2897900"/>
            <a:chExt cx="1141850" cy="608400"/>
          </a:xfrm>
        </p:grpSpPr>
        <p:sp>
          <p:nvSpPr>
            <p:cNvPr id="119" name="Google Shape;119;p15"/>
            <p:cNvSpPr/>
            <p:nvPr/>
          </p:nvSpPr>
          <p:spPr>
            <a:xfrm>
              <a:off x="6090150" y="2897900"/>
              <a:ext cx="1141800" cy="6084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pipenv</a:t>
              </a:r>
              <a:endParaRPr b="0" i="0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6090200" y="3125275"/>
              <a:ext cx="1141800" cy="315300"/>
            </a:xfrm>
            <a:prstGeom prst="rect">
              <a:avLst/>
            </a:prstGeom>
            <a:solidFill>
              <a:srgbClr val="D5A6B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dist-packages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" name="Google Shape;121;p15"/>
          <p:cNvGrpSpPr/>
          <p:nvPr/>
        </p:nvGrpSpPr>
        <p:grpSpPr>
          <a:xfrm>
            <a:off x="7385600" y="3506275"/>
            <a:ext cx="1141800" cy="924900"/>
            <a:chOff x="7538000" y="3506275"/>
            <a:chExt cx="1141800" cy="924900"/>
          </a:xfrm>
        </p:grpSpPr>
        <p:sp>
          <p:nvSpPr>
            <p:cNvPr id="122" name="Google Shape;122;p15"/>
            <p:cNvSpPr/>
            <p:nvPr/>
          </p:nvSpPr>
          <p:spPr>
            <a:xfrm>
              <a:off x="7538000" y="3811075"/>
              <a:ext cx="1141800" cy="3153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Pyhon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7538000" y="4115875"/>
              <a:ext cx="1141800" cy="315300"/>
            </a:xfrm>
            <a:prstGeom prst="rect">
              <a:avLst/>
            </a:prstGeom>
            <a:solidFill>
              <a:srgbClr val="F9CB9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OS libraries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7538000" y="3506275"/>
              <a:ext cx="1141800" cy="3153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dist-packages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25;p15"/>
          <p:cNvGrpSpPr/>
          <p:nvPr/>
        </p:nvGrpSpPr>
        <p:grpSpPr>
          <a:xfrm>
            <a:off x="7363650" y="1969375"/>
            <a:ext cx="1216200" cy="1536900"/>
            <a:chOff x="7287450" y="1969375"/>
            <a:chExt cx="1216200" cy="1536900"/>
          </a:xfrm>
        </p:grpSpPr>
        <p:sp>
          <p:nvSpPr>
            <p:cNvPr id="126" name="Google Shape;126;p15"/>
            <p:cNvSpPr/>
            <p:nvPr/>
          </p:nvSpPr>
          <p:spPr>
            <a:xfrm>
              <a:off x="7287450" y="1969375"/>
              <a:ext cx="1216200" cy="15369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Virtual Machine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7309400" y="3135775"/>
              <a:ext cx="1141800" cy="3153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vOS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7309400" y="2515675"/>
              <a:ext cx="1141800" cy="3153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Pyhon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7309400" y="2820475"/>
              <a:ext cx="1141800" cy="315300"/>
            </a:xfrm>
            <a:prstGeom prst="rect">
              <a:avLst/>
            </a:prstGeom>
            <a:solidFill>
              <a:srgbClr val="F9CB9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OS libraries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7309400" y="2210875"/>
              <a:ext cx="1141800" cy="3153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dist-packages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" name="Google Shape;131;p15"/>
          <p:cNvGrpSpPr/>
          <p:nvPr/>
        </p:nvGrpSpPr>
        <p:grpSpPr>
          <a:xfrm>
            <a:off x="6090200" y="3506275"/>
            <a:ext cx="1141800" cy="924900"/>
            <a:chOff x="6242600" y="3506275"/>
            <a:chExt cx="1141800" cy="924900"/>
          </a:xfrm>
        </p:grpSpPr>
        <p:sp>
          <p:nvSpPr>
            <p:cNvPr id="132" name="Google Shape;132;p15"/>
            <p:cNvSpPr/>
            <p:nvPr/>
          </p:nvSpPr>
          <p:spPr>
            <a:xfrm>
              <a:off x="6242600" y="3811075"/>
              <a:ext cx="1141800" cy="3153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Pyhon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6242600" y="4115875"/>
              <a:ext cx="1141800" cy="315300"/>
            </a:xfrm>
            <a:prstGeom prst="rect">
              <a:avLst/>
            </a:prstGeom>
            <a:solidFill>
              <a:srgbClr val="F9CB9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OS libraries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6242600" y="3506275"/>
              <a:ext cx="1141800" cy="3153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dist-packages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" name="Google Shape;135;p15"/>
          <p:cNvGrpSpPr/>
          <p:nvPr/>
        </p:nvGrpSpPr>
        <p:grpSpPr>
          <a:xfrm>
            <a:off x="6068250" y="2287075"/>
            <a:ext cx="1163750" cy="1219200"/>
            <a:chOff x="6068250" y="2287075"/>
            <a:chExt cx="1163750" cy="1219200"/>
          </a:xfrm>
        </p:grpSpPr>
        <p:sp>
          <p:nvSpPr>
            <p:cNvPr id="136" name="Google Shape;136;p15"/>
            <p:cNvSpPr/>
            <p:nvPr/>
          </p:nvSpPr>
          <p:spPr>
            <a:xfrm>
              <a:off x="6068250" y="2287075"/>
              <a:ext cx="1141800" cy="12192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Docker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6090200" y="2820475"/>
              <a:ext cx="1141800" cy="3153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Pyhon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6090200" y="3125275"/>
              <a:ext cx="1141800" cy="315300"/>
            </a:xfrm>
            <a:prstGeom prst="rect">
              <a:avLst/>
            </a:prstGeom>
            <a:solidFill>
              <a:srgbClr val="F9CB9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OS libraries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6090200" y="2515675"/>
              <a:ext cx="1141800" cy="3153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dist-packages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lt1"/>
                </a:solidFill>
              </a:rPr>
              <a:t>Python Virtual Environment</a:t>
            </a:r>
            <a:endParaRPr b="1" sz="2400">
              <a:solidFill>
                <a:schemeClr val="lt1"/>
              </a:solidFill>
            </a:endParaRPr>
          </a:p>
        </p:txBody>
      </p:sp>
      <p:sp>
        <p:nvSpPr>
          <p:cNvPr id="145" name="Google Shape;145;p16"/>
          <p:cNvSpPr/>
          <p:nvPr/>
        </p:nvSpPr>
        <p:spPr>
          <a:xfrm>
            <a:off x="0" y="1049025"/>
            <a:ext cx="9144000" cy="4094400"/>
          </a:xfrm>
          <a:prstGeom prst="rect">
            <a:avLst/>
          </a:prstGeom>
          <a:solidFill>
            <a:srgbClr val="215170">
              <a:alpha val="64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6"/>
          <p:cNvSpPr txBox="1"/>
          <p:nvPr>
            <p:ph idx="4294967295" type="subTitle"/>
          </p:nvPr>
        </p:nvSpPr>
        <p:spPr>
          <a:xfrm>
            <a:off x="391450" y="1092875"/>
            <a:ext cx="8535000" cy="4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2400" u="sng">
                <a:solidFill>
                  <a:schemeClr val="lt1"/>
                </a:solidFill>
              </a:rPr>
              <a:t>Creating a new project using a virtual environment</a:t>
            </a:r>
            <a:endParaRPr b="1" sz="2400" u="sng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>
                <a:solidFill>
                  <a:schemeClr val="lt1"/>
                </a:solidFill>
              </a:rPr>
              <a:t>First we need to install pipenv if it is not yet installed: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&gt; pip install pipenv </a:t>
            </a:r>
            <a:r>
              <a:rPr lang="en" sz="1800">
                <a:solidFill>
                  <a:srgbClr val="FFFF00"/>
                </a:solidFill>
              </a:rPr>
              <a:t>	</a:t>
            </a:r>
            <a:r>
              <a:rPr lang="en" sz="1800">
                <a:solidFill>
                  <a:schemeClr val="lt1"/>
                </a:solidFill>
              </a:rPr>
              <a:t>		(or </a:t>
            </a:r>
            <a:r>
              <a:rPr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sudo pip install pipenv</a:t>
            </a:r>
            <a:r>
              <a:rPr lang="en" sz="1800">
                <a:solidFill>
                  <a:schemeClr val="lt1"/>
                </a:solidFill>
              </a:rPr>
              <a:t>  in linux)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>
                <a:solidFill>
                  <a:schemeClr val="lt1"/>
                </a:solidFill>
              </a:rPr>
              <a:t>Now create a new directory and enter it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1800">
                <a:solidFill>
                  <a:srgbClr val="FFFF00"/>
                </a:solidFill>
              </a:rPr>
              <a:t>  </a:t>
            </a:r>
            <a:r>
              <a:rPr b="1"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mkdir project1; cd project1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>
                <a:solidFill>
                  <a:schemeClr val="lt1"/>
                </a:solidFill>
              </a:rPr>
              <a:t>Lets install the needed package we want to work with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&gt; pipenv install pandas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>
                <a:solidFill>
                  <a:schemeClr val="lt1"/>
                </a:solidFill>
              </a:rPr>
              <a:t>The module will be installed in the project1 directory and two files will be generated: Pipfile and Pipfile.lock which contain all the needed dependencies for the project.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>
                <a:solidFill>
                  <a:schemeClr val="lt1"/>
                </a:solidFill>
              </a:rPr>
              <a:t>To install the dependencies we run: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&gt; pipenv install requ</a:t>
            </a:r>
            <a:r>
              <a:rPr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iremen</a:t>
            </a:r>
            <a:r>
              <a:rPr b="1"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ts.t</a:t>
            </a:r>
            <a:r>
              <a:rPr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xt</a:t>
            </a:r>
            <a:endParaRPr sz="18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>
                <a:solidFill>
                  <a:schemeClr val="lt1"/>
                </a:solidFill>
              </a:rPr>
              <a:t>To enter the virtual environment we type: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&gt; pipenv shell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&gt; python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</a:rPr>
              <a:t>Docker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52" name="Google Shape;152;p17"/>
          <p:cNvSpPr/>
          <p:nvPr/>
        </p:nvSpPr>
        <p:spPr>
          <a:xfrm>
            <a:off x="0" y="1236300"/>
            <a:ext cx="9144000" cy="3907200"/>
          </a:xfrm>
          <a:prstGeom prst="rect">
            <a:avLst/>
          </a:prstGeom>
          <a:solidFill>
            <a:srgbClr val="215170">
              <a:alpha val="64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7"/>
          <p:cNvSpPr txBox="1"/>
          <p:nvPr>
            <p:ph idx="4294967295" type="subTitle"/>
          </p:nvPr>
        </p:nvSpPr>
        <p:spPr>
          <a:xfrm>
            <a:off x="391450" y="1617300"/>
            <a:ext cx="8535000" cy="32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>
                <a:solidFill>
                  <a:schemeClr val="lt1"/>
                </a:solidFill>
              </a:rPr>
              <a:t>Steps to </a:t>
            </a:r>
            <a:r>
              <a:rPr lang="en" sz="1800">
                <a:solidFill>
                  <a:srgbClr val="FFFF00"/>
                </a:solidFill>
              </a:rPr>
              <a:t>create</a:t>
            </a:r>
            <a:r>
              <a:rPr lang="en" sz="1800">
                <a:solidFill>
                  <a:schemeClr val="lt1"/>
                </a:solidFill>
              </a:rPr>
              <a:t> a new docker: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 sz="1800">
                <a:solidFill>
                  <a:schemeClr val="lt1"/>
                </a:solidFill>
              </a:rPr>
              <a:t>Select a docker template from the </a:t>
            </a:r>
            <a:r>
              <a:rPr lang="en" sz="1800" u="sng">
                <a:solidFill>
                  <a:srgbClr val="00FF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docker hub</a:t>
            </a:r>
            <a:r>
              <a:rPr lang="en" sz="1800">
                <a:solidFill>
                  <a:schemeClr val="lt1"/>
                </a:solidFill>
              </a:rPr>
              <a:t>.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 sz="1800">
                <a:solidFill>
                  <a:schemeClr val="lt1"/>
                </a:solidFill>
              </a:rPr>
              <a:t>Create a new directory with a </a:t>
            </a:r>
            <a:r>
              <a:rPr lang="en" sz="1800" u="sng">
                <a:solidFill>
                  <a:schemeClr val="hlink"/>
                </a:solidFill>
                <a:hlinkClick r:id="rId4"/>
              </a:rPr>
              <a:t>‘</a:t>
            </a:r>
            <a:r>
              <a:rPr i="1" lang="en" sz="1800" u="sng">
                <a:solidFill>
                  <a:srgbClr val="00FFFF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Dockerfile’</a:t>
            </a:r>
            <a:r>
              <a:rPr lang="en" sz="1800">
                <a:solidFill>
                  <a:schemeClr val="lt1"/>
                </a:solidFill>
              </a:rPr>
              <a:t> file.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 sz="1800">
                <a:solidFill>
                  <a:schemeClr val="lt1"/>
                </a:solidFill>
              </a:rPr>
              <a:t>Change to the new directory </a:t>
            </a:r>
            <a:r>
              <a:rPr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&gt;cd ./my_new_dir</a:t>
            </a:r>
            <a:endParaRPr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 sz="1800">
                <a:solidFill>
                  <a:schemeClr val="lt1"/>
                </a:solidFill>
              </a:rPr>
              <a:t>Build the new image </a:t>
            </a:r>
            <a:r>
              <a:rPr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&gt;docker build -t &lt;docker_name&gt; .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 sz="1800">
                <a:solidFill>
                  <a:schemeClr val="lt1"/>
                </a:solidFill>
              </a:rPr>
              <a:t>Initialize the new docker: </a:t>
            </a:r>
            <a:r>
              <a:rPr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&gt;docker run -it -p 8888:8888 &lt;docker_name&gt;:latest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>
                <a:solidFill>
                  <a:schemeClr val="lt1"/>
                </a:solidFill>
              </a:rPr>
              <a:t>Steps to </a:t>
            </a:r>
            <a:r>
              <a:rPr lang="en" sz="1800">
                <a:solidFill>
                  <a:srgbClr val="FFFF00"/>
                </a:solidFill>
              </a:rPr>
              <a:t>download</a:t>
            </a:r>
            <a:r>
              <a:rPr lang="en" sz="1800">
                <a:solidFill>
                  <a:schemeClr val="lt1"/>
                </a:solidFill>
              </a:rPr>
              <a:t> a docker image: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 sz="1800">
                <a:solidFill>
                  <a:schemeClr val="lt1"/>
                </a:solidFill>
              </a:rPr>
              <a:t>Select a docker image from the </a:t>
            </a:r>
            <a:r>
              <a:rPr lang="en" sz="1800" u="sng">
                <a:solidFill>
                  <a:srgbClr val="00FFFF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docker hub</a:t>
            </a:r>
            <a:r>
              <a:rPr lang="en" sz="1800">
                <a:solidFill>
                  <a:schemeClr val="lt1"/>
                </a:solidFill>
              </a:rPr>
              <a:t>.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 sz="1800">
                <a:solidFill>
                  <a:schemeClr val="lt1"/>
                </a:solidFill>
              </a:rPr>
              <a:t>Download the docker image: </a:t>
            </a:r>
            <a:r>
              <a:rPr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&gt;docker pull &lt;creator&gt;/&lt;image&gt;</a:t>
            </a:r>
            <a:endParaRPr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 sz="1800">
                <a:solidFill>
                  <a:schemeClr val="lt1"/>
                </a:solidFill>
              </a:rPr>
              <a:t>Initialize the new docker: </a:t>
            </a:r>
            <a:r>
              <a:rPr lang="en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&gt;docker run -it -p 8888:8888 &lt;docker_name&gt;:latest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54" name="Google Shape;154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359125" y="1388700"/>
            <a:ext cx="1273700" cy="108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Virtual Machines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0" name="Google Shape;160;p18"/>
          <p:cNvSpPr/>
          <p:nvPr/>
        </p:nvSpPr>
        <p:spPr>
          <a:xfrm>
            <a:off x="0" y="1236300"/>
            <a:ext cx="9144000" cy="3907200"/>
          </a:xfrm>
          <a:prstGeom prst="rect">
            <a:avLst/>
          </a:prstGeom>
          <a:solidFill>
            <a:srgbClr val="215170">
              <a:alpha val="64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8"/>
          <p:cNvSpPr txBox="1"/>
          <p:nvPr>
            <p:ph idx="4294967295" type="subTitle"/>
          </p:nvPr>
        </p:nvSpPr>
        <p:spPr>
          <a:xfrm>
            <a:off x="391450" y="1424800"/>
            <a:ext cx="6678600" cy="3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Virtual Machines (VM) run on the original OS (host OS)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The VM software </a:t>
            </a:r>
            <a:r>
              <a:rPr lang="en" sz="2000" u="sng">
                <a:solidFill>
                  <a:schemeClr val="lt1"/>
                </a:solidFill>
              </a:rPr>
              <a:t>emulate</a:t>
            </a:r>
            <a:r>
              <a:rPr lang="en" sz="2000">
                <a:solidFill>
                  <a:schemeClr val="lt1"/>
                </a:solidFill>
              </a:rPr>
              <a:t> the hardware and gives the  client OS limited access on the host hardware.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The client OS is isolated from the host OS.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On one real machine can run any number of VMs. The restrictive factor is CPU, memory and disk capacity.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VMs can be launched and dropped dynamically when needed.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VMs are resource demanding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162" name="Google Shape;1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8600" y="1424800"/>
            <a:ext cx="1146950" cy="114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5976" y="2724149"/>
            <a:ext cx="1572200" cy="97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26013" y="3955000"/>
            <a:ext cx="1912125" cy="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Github</a:t>
            </a:r>
            <a:endParaRPr b="1"/>
          </a:p>
        </p:txBody>
      </p:sp>
      <p:sp>
        <p:nvSpPr>
          <p:cNvPr id="170" name="Google Shape;170;p19"/>
          <p:cNvSpPr txBox="1"/>
          <p:nvPr/>
        </p:nvSpPr>
        <p:spPr>
          <a:xfrm>
            <a:off x="533250" y="1234150"/>
            <a:ext cx="8251200" cy="3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-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Linus Torvalds - While working in Linux development feel the need for a system that is: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Simple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Intuitive but powerful way to store the code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Work with multiple version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Ability to go back if things go wrong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-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Existent solutions were not good enough good for his needs and standards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-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He created Git!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  Why Version Control?</a:t>
            </a:r>
            <a:endParaRPr b="1" sz="3000"/>
          </a:p>
        </p:txBody>
      </p:sp>
      <p:sp>
        <p:nvSpPr>
          <p:cNvPr id="176" name="Google Shape;176;p20"/>
          <p:cNvSpPr txBox="1"/>
          <p:nvPr/>
        </p:nvSpPr>
        <p:spPr>
          <a:xfrm>
            <a:off x="152250" y="1234150"/>
            <a:ext cx="8808000" cy="3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277" y="1281475"/>
            <a:ext cx="2362026" cy="367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7175" y="1234150"/>
            <a:ext cx="3915994" cy="371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  Why Version Control?</a:t>
            </a:r>
            <a:endParaRPr b="1" sz="3000"/>
          </a:p>
        </p:txBody>
      </p:sp>
      <p:pic>
        <p:nvPicPr>
          <p:cNvPr id="184" name="Google Shape;18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0200" y="911000"/>
            <a:ext cx="6082602" cy="415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Scienc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